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7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7" d="100"/>
          <a:sy n="87" d="100"/>
        </p:scale>
        <p:origin x="1512" y="-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3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25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4032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25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643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441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003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39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9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47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02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25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7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82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51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66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1F21D-28BB-4C8F-9616-8B7AAA6D19B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35086E92-02EA-4F3A-AC9D-E26BBB4CAC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8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9CF3582-9AD4-6A17-0228-95A7E5490347}"/>
              </a:ext>
            </a:extLst>
          </p:cNvPr>
          <p:cNvSpPr txBox="1"/>
          <p:nvPr/>
        </p:nvSpPr>
        <p:spPr>
          <a:xfrm>
            <a:off x="0" y="0"/>
            <a:ext cx="6986016" cy="1000273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/>
              <a:t>「第５５回京滋職域・団体囲碁大会」申し込み書 </a:t>
            </a:r>
          </a:p>
          <a:p>
            <a:pPr algn="ctr"/>
            <a:r>
              <a:rPr lang="ja-JP" altLang="en-US" sz="1200" dirty="0"/>
              <a:t>参加料：１チーム </a:t>
            </a:r>
            <a:r>
              <a:rPr lang="en-US" altLang="ja-JP" sz="1200" dirty="0"/>
              <a:t>8,000 </a:t>
            </a:r>
            <a:r>
              <a:rPr lang="ja-JP" altLang="en-US" sz="1200" dirty="0"/>
              <a:t>円 </a:t>
            </a:r>
          </a:p>
          <a:p>
            <a:endParaRPr lang="en-US" altLang="ja-JP" sz="1200" dirty="0"/>
          </a:p>
          <a:p>
            <a:r>
              <a:rPr lang="ja-JP" altLang="en-US" sz="1050" dirty="0"/>
              <a:t>　　●参加される競技種目にレ印をつけてください </a:t>
            </a:r>
            <a:endParaRPr lang="en-US" altLang="ja-JP" sz="1050" dirty="0"/>
          </a:p>
          <a:p>
            <a:endParaRPr lang="ja-JP" altLang="en-US" sz="1000" dirty="0"/>
          </a:p>
          <a:p>
            <a:r>
              <a:rPr lang="ja-JP" altLang="en-US" sz="1400" dirty="0"/>
              <a:t>　　□ 職域の部 　　　　　□ 一般団体の部 </a:t>
            </a:r>
            <a:endParaRPr lang="en-US" altLang="ja-JP" sz="1400" dirty="0"/>
          </a:p>
          <a:p>
            <a:pPr algn="ctr"/>
            <a:endParaRPr lang="en-US" altLang="ja-JP" sz="1000" dirty="0"/>
          </a:p>
          <a:p>
            <a:pPr algn="ctr"/>
            <a:endParaRPr lang="en-US" altLang="ja-JP" sz="100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ja-JP" altLang="en-US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r>
              <a:rPr lang="ja-JP" altLang="en-US" sz="1050" dirty="0"/>
              <a:t>　</a:t>
            </a:r>
            <a:endParaRPr lang="en-US" altLang="ja-JP" sz="1050" dirty="0"/>
          </a:p>
          <a:p>
            <a:endParaRPr lang="en-US" altLang="ja-JP" sz="1050" dirty="0"/>
          </a:p>
          <a:p>
            <a:r>
              <a:rPr lang="ja-JP" altLang="en-US" sz="1050" dirty="0"/>
              <a:t>　</a:t>
            </a:r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endParaRPr lang="en-US" altLang="ja-JP" sz="1050" dirty="0"/>
          </a:p>
          <a:p>
            <a:r>
              <a:rPr lang="ja-JP" altLang="en-US" sz="1050" dirty="0"/>
              <a:t>　</a:t>
            </a:r>
            <a:r>
              <a:rPr lang="en-US" altLang="ja-JP" sz="1000" dirty="0"/>
              <a:t>※</a:t>
            </a:r>
            <a:r>
              <a:rPr lang="ja-JP" altLang="en-US" sz="1000"/>
              <a:t>対戦順番の</a:t>
            </a:r>
            <a:r>
              <a:rPr lang="ja-JP" altLang="en-US" sz="1000" dirty="0"/>
              <a:t>変更は、認めませんのでご注意下さい。</a:t>
            </a:r>
          </a:p>
          <a:p>
            <a:r>
              <a:rPr lang="ja-JP" altLang="en-US" sz="1000" dirty="0"/>
              <a:t>　</a:t>
            </a:r>
            <a:r>
              <a:rPr lang="en-US" altLang="ja-JP" sz="1000" dirty="0"/>
              <a:t>※</a:t>
            </a:r>
            <a:r>
              <a:rPr lang="ja-JP" altLang="en-US" sz="1000" dirty="0"/>
              <a:t>職域の部はＯＢ１人のみ参加可。その時は備考欄に明記し、チーム名を「～ＯＢ混成チーム」としてください。</a:t>
            </a:r>
          </a:p>
          <a:p>
            <a:r>
              <a:rPr lang="ja-JP" altLang="en-US" sz="1000" dirty="0"/>
              <a:t>　</a:t>
            </a:r>
            <a:r>
              <a:rPr lang="en-US" altLang="ja-JP" sz="1000" dirty="0"/>
              <a:t>※</a:t>
            </a:r>
            <a:r>
              <a:rPr lang="ja-JP" altLang="en-US" sz="1000" dirty="0"/>
              <a:t>補欠は一度だけ正選手との交代可。ただし、以後は補欠が続けてその場所で参加すること。</a:t>
            </a:r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200" b="1" dirty="0"/>
              <a:t>【</a:t>
            </a:r>
            <a:r>
              <a:rPr lang="ja-JP" altLang="en-US" sz="1200" b="1" dirty="0"/>
              <a:t>かならずお読みください</a:t>
            </a:r>
            <a:r>
              <a:rPr lang="en-US" altLang="ja-JP" sz="1200" b="1" dirty="0"/>
              <a:t>】</a:t>
            </a:r>
            <a:r>
              <a:rPr lang="ja-JP" altLang="en-US" sz="1200" b="1" dirty="0"/>
              <a:t>大会参加に関しての注意事項 </a:t>
            </a:r>
            <a:endParaRPr lang="en-US" altLang="ja-JP" sz="1200" b="1" dirty="0"/>
          </a:p>
          <a:p>
            <a:r>
              <a:rPr lang="ja-JP" altLang="en-US" sz="1000" dirty="0"/>
              <a:t>　●参加される方全員にマスク着用をお願いします。また、飛沫感染を防ぐため、特に対局終了後も会話はお控えく</a:t>
            </a:r>
            <a:endParaRPr lang="en-US" altLang="ja-JP" sz="1000" dirty="0"/>
          </a:p>
          <a:p>
            <a:r>
              <a:rPr lang="ja-JP" altLang="en-US" sz="1000" dirty="0"/>
              <a:t>　　ださい。対局終了ごとに手洗い、手指消毒を徹底してください。</a:t>
            </a:r>
            <a:endParaRPr lang="en-US" altLang="ja-JP" sz="1000" dirty="0"/>
          </a:p>
          <a:p>
            <a:r>
              <a:rPr lang="ja-JP" altLang="en-US" sz="1000" dirty="0"/>
              <a:t>　●大会前日と当日に検温し、体温が </a:t>
            </a:r>
            <a:r>
              <a:rPr lang="en-US" altLang="ja-JP" sz="1000" dirty="0"/>
              <a:t>37.5 </a:t>
            </a:r>
            <a:r>
              <a:rPr lang="ja-JP" altLang="en-US" sz="1000" dirty="0"/>
              <a:t>度以上の方および体調の優れない方のご来場はご遠慮ください。</a:t>
            </a:r>
            <a:endParaRPr lang="en-US" altLang="ja-JP" sz="1000" dirty="0"/>
          </a:p>
          <a:p>
            <a:r>
              <a:rPr lang="ja-JP" altLang="en-US" sz="1000" dirty="0"/>
              <a:t>　●対局中に問題が発生した場合はすぐに対局時計を止め、対局者本人が審判に申し出て審判の判定に従って下さい。</a:t>
            </a:r>
          </a:p>
          <a:p>
            <a:r>
              <a:rPr lang="ja-JP" altLang="en-US" sz="1000" dirty="0"/>
              <a:t>　</a:t>
            </a:r>
            <a:r>
              <a:rPr lang="ja-JP" altLang="en-US" sz="1000" b="1" dirty="0">
                <a:solidFill>
                  <a:srgbClr val="FF0000"/>
                </a:solidFill>
              </a:rPr>
              <a:t>●主催者の判断により、催しを中止する場合があります。必ず連絡のつく電話番号をご記入ください。</a:t>
            </a:r>
          </a:p>
          <a:p>
            <a:r>
              <a:rPr lang="ja-JP" altLang="en-US" sz="1000" dirty="0"/>
              <a:t>　●主催者が必要と判断した場合には、大会参加時の棋力を申告いただいた棋力から変更、および参加種目の変更を</a:t>
            </a:r>
            <a:endParaRPr lang="en-US" altLang="ja-JP" sz="1000" dirty="0"/>
          </a:p>
          <a:p>
            <a:r>
              <a:rPr lang="ja-JP" altLang="en-US" sz="1000" dirty="0"/>
              <a:t>　　お願いすることがあります。</a:t>
            </a:r>
            <a:endParaRPr lang="en-US" altLang="ja-JP" sz="1000" dirty="0"/>
          </a:p>
          <a:p>
            <a:r>
              <a:rPr lang="ja-JP" altLang="en-US" sz="1000" dirty="0"/>
              <a:t>　●当日の観戦記が京都新聞に掲載されることがありますので、ご了承ください。</a:t>
            </a:r>
            <a:endParaRPr lang="en-US" altLang="ja-JP" sz="1000" dirty="0"/>
          </a:p>
          <a:p>
            <a:r>
              <a:rPr lang="ja-JP" altLang="en-US" sz="1000" dirty="0"/>
              <a:t>　●駐輪・駐車場はございませんので公共交通機関をご利用ください。</a:t>
            </a:r>
            <a:endParaRPr lang="en-US" altLang="ja-JP" sz="1000" dirty="0"/>
          </a:p>
          <a:p>
            <a:r>
              <a:rPr lang="ja-JP" altLang="en-US" sz="1000" dirty="0"/>
              <a:t>　●参加申込書の個人情報は、受付や新聞紙面作成など本大会に関わる目的、次回以降の大会案内送付以外には使用</a:t>
            </a:r>
            <a:endParaRPr lang="en-US" altLang="ja-JP" sz="1000" dirty="0"/>
          </a:p>
          <a:p>
            <a:r>
              <a:rPr lang="ja-JP" altLang="en-US" sz="1000" dirty="0"/>
              <a:t>　　しません。申込書は厳重に管理し一 定期間経過後は適切な方法で処理します。</a:t>
            </a:r>
            <a:endParaRPr lang="en-US" altLang="ja-JP" sz="1000" dirty="0"/>
          </a:p>
          <a:p>
            <a:r>
              <a:rPr lang="ja-JP" altLang="en-US" sz="1000" dirty="0"/>
              <a:t>　以上の点に同意のうえ、ご参加ください。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xmlns="" id="{77BD228C-5D60-7741-11F1-80F010FCD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354257"/>
              </p:ext>
            </p:extLst>
          </p:nvPr>
        </p:nvGraphicFramePr>
        <p:xfrm>
          <a:off x="338329" y="1222249"/>
          <a:ext cx="6074664" cy="2977712"/>
        </p:xfrm>
        <a:graphic>
          <a:graphicData uri="http://schemas.openxmlformats.org/drawingml/2006/table">
            <a:tbl>
              <a:tblPr firstRow="1">
                <a:tableStyleId>{69CF1AB2-1976-4502-BF36-3FF5EA218861}</a:tableStyleId>
              </a:tblPr>
              <a:tblGrid>
                <a:gridCol w="1088135">
                  <a:extLst>
                    <a:ext uri="{9D8B030D-6E8A-4147-A177-3AD203B41FA5}">
                      <a16:colId xmlns:a16="http://schemas.microsoft.com/office/drawing/2014/main" xmlns="" val="176397281"/>
                    </a:ext>
                  </a:extLst>
                </a:gridCol>
                <a:gridCol w="4986529">
                  <a:extLst>
                    <a:ext uri="{9D8B030D-6E8A-4147-A177-3AD203B41FA5}">
                      <a16:colId xmlns:a16="http://schemas.microsoft.com/office/drawing/2014/main" xmlns="" val="819786868"/>
                    </a:ext>
                  </a:extLst>
                </a:gridCol>
              </a:tblGrid>
              <a:tr h="202987">
                <a:tc rowSpan="2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チーム名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dirty="0"/>
                        <a:t>ふりがな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3699598"/>
                  </a:ext>
                </a:extLst>
              </a:tr>
              <a:tr h="477309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954375"/>
                  </a:ext>
                </a:extLst>
              </a:tr>
              <a:tr h="40423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所在地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〒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8316286"/>
                  </a:ext>
                </a:extLst>
              </a:tr>
              <a:tr h="246484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8010351"/>
                  </a:ext>
                </a:extLst>
              </a:tr>
              <a:tr h="202987">
                <a:tc rowSpan="2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代表責任者名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ふりがな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5983543"/>
                  </a:ext>
                </a:extLst>
              </a:tr>
              <a:tr h="388574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34796242"/>
                  </a:ext>
                </a:extLst>
              </a:tr>
              <a:tr h="498767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住　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〒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3869611"/>
                  </a:ext>
                </a:extLst>
              </a:tr>
              <a:tr h="47730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電話番号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0831966"/>
                  </a:ext>
                </a:extLst>
              </a:tr>
            </a:tbl>
          </a:graphicData>
        </a:graphic>
      </p:graphicFrame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xmlns="" id="{5A73586D-3C70-9A68-4C0C-603D800BD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499830"/>
              </p:ext>
            </p:extLst>
          </p:nvPr>
        </p:nvGraphicFramePr>
        <p:xfrm>
          <a:off x="338329" y="4481902"/>
          <a:ext cx="6074665" cy="2276855"/>
        </p:xfrm>
        <a:graphic>
          <a:graphicData uri="http://schemas.openxmlformats.org/drawingml/2006/table">
            <a:tbl>
              <a:tblPr firstRow="1">
                <a:tableStyleId>{616DA210-FB5B-4158-B5E0-FEB733F419BA}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xmlns="" val="2802219632"/>
                    </a:ext>
                  </a:extLst>
                </a:gridCol>
                <a:gridCol w="1926946">
                  <a:extLst>
                    <a:ext uri="{9D8B030D-6E8A-4147-A177-3AD203B41FA5}">
                      <a16:colId xmlns:a16="http://schemas.microsoft.com/office/drawing/2014/main" xmlns="" val="808317781"/>
                    </a:ext>
                  </a:extLst>
                </a:gridCol>
                <a:gridCol w="682142">
                  <a:extLst>
                    <a:ext uri="{9D8B030D-6E8A-4147-A177-3AD203B41FA5}">
                      <a16:colId xmlns:a16="http://schemas.microsoft.com/office/drawing/2014/main" xmlns="" val="1489423141"/>
                    </a:ext>
                  </a:extLst>
                </a:gridCol>
                <a:gridCol w="1609344">
                  <a:extLst>
                    <a:ext uri="{9D8B030D-6E8A-4147-A177-3AD203B41FA5}">
                      <a16:colId xmlns:a16="http://schemas.microsoft.com/office/drawing/2014/main" xmlns="" val="3541987498"/>
                    </a:ext>
                  </a:extLst>
                </a:gridCol>
                <a:gridCol w="1353313">
                  <a:extLst>
                    <a:ext uri="{9D8B030D-6E8A-4147-A177-3AD203B41FA5}">
                      <a16:colId xmlns:a16="http://schemas.microsoft.com/office/drawing/2014/main" xmlns="" val="910414927"/>
                    </a:ext>
                  </a:extLst>
                </a:gridCol>
              </a:tblGrid>
              <a:tr h="3686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順番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氏　名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段・級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電話番号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備考欄（</a:t>
                      </a:r>
                      <a:r>
                        <a:rPr kumimoji="1" lang="en-US" altLang="ja-JP" sz="1100" b="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OB</a:t>
                      </a:r>
                      <a:r>
                        <a:rPr kumimoji="1" lang="ja-JP" altLang="en-US" sz="1100" b="0" dirty="0">
                          <a:latin typeface="HGSｺﾞｼｯｸE" panose="020B0900000000000000" pitchFamily="50" charset="-128"/>
                          <a:ea typeface="HGSｺﾞｼｯｸE" panose="020B0900000000000000" pitchFamily="50" charset="-128"/>
                        </a:rPr>
                        <a:t>など）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8852995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/>
                        <a:t>1</a:t>
                      </a:r>
                      <a:endParaRPr kumimoji="1" lang="ja-JP" altLang="en-US" sz="1800" b="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3230505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/>
                        <a:t>2</a:t>
                      </a:r>
                      <a:endParaRPr kumimoji="1" lang="ja-JP" altLang="en-US" sz="1800" b="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12437092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/>
                        <a:t>3</a:t>
                      </a:r>
                      <a:endParaRPr kumimoji="1" lang="ja-JP" altLang="en-US" sz="1800" b="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7769542"/>
                  </a:ext>
                </a:extLst>
              </a:tr>
              <a:tr h="4770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/>
                        <a:t>補欠</a:t>
                      </a:r>
                      <a:endParaRPr kumimoji="1" lang="ja-JP" altLang="en-US" sz="1400" b="1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6402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964188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</TotalTime>
  <Words>41</Words>
  <Application>Microsoft Office PowerPoint</Application>
  <PresentationFormat>A4 210 x 297 mm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HGSｺﾞｼｯｸE</vt:lpstr>
      <vt:lpstr>メイリオ</vt:lpstr>
      <vt:lpstr>Arial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事業部共通</cp:lastModifiedBy>
  <cp:revision>16</cp:revision>
  <cp:lastPrinted>2023-01-15T11:31:58Z</cp:lastPrinted>
  <dcterms:created xsi:type="dcterms:W3CDTF">2023-01-15T05:52:02Z</dcterms:created>
  <dcterms:modified xsi:type="dcterms:W3CDTF">2023-01-30T08:26:34Z</dcterms:modified>
</cp:coreProperties>
</file>